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6" r:id="rId2"/>
    <p:sldId id="351" r:id="rId3"/>
    <p:sldId id="352" r:id="rId4"/>
    <p:sldId id="561" r:id="rId5"/>
    <p:sldId id="265"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6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1A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53" autoAdjust="0"/>
    <p:restoredTop sz="94660"/>
  </p:normalViewPr>
  <p:slideViewPr>
    <p:cSldViewPr snapToGrid="0">
      <p:cViewPr varScale="1">
        <p:scale>
          <a:sx n="75" d="100"/>
          <a:sy n="75" d="100"/>
        </p:scale>
        <p:origin x="40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075D5F-C500-4DB0-BA2A-CC64BA09FB4D}" type="datetimeFigureOut">
              <a:rPr lang="en-US" smtClean="0"/>
              <a:t>3/19/2021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0B21D2-81D9-4991-AF47-F0DE5C1A91CC}" type="slidenum">
              <a:rPr lang="en-US" smtClean="0"/>
              <a:t>‹#›</a:t>
            </a:fld>
            <a:endParaRPr lang="en-US"/>
          </a:p>
        </p:txBody>
      </p:sp>
    </p:spTree>
    <p:extLst>
      <p:ext uri="{BB962C8B-B14F-4D97-AF65-F5344CB8AC3E}">
        <p14:creationId xmlns:p14="http://schemas.microsoft.com/office/powerpoint/2010/main" val="1124520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Release form could be done every year. We recommend a new release form for every event. Must have a photo release, can be found on website. </a:t>
            </a:r>
          </a:p>
        </p:txBody>
      </p:sp>
      <p:sp>
        <p:nvSpPr>
          <p:cNvPr id="4" name="Slide Number Placeholder 3"/>
          <p:cNvSpPr>
            <a:spLocks noGrp="1"/>
          </p:cNvSpPr>
          <p:nvPr>
            <p:ph type="sldNum" sz="quarter" idx="5"/>
          </p:nvPr>
        </p:nvSpPr>
        <p:spPr/>
        <p:txBody>
          <a:bodyPr/>
          <a:lstStyle/>
          <a:p>
            <a:fld id="{480B21D2-81D9-4991-AF47-F0DE5C1A91CC}" type="slidenum">
              <a:rPr lang="en-US" smtClean="0"/>
              <a:t>3</a:t>
            </a:fld>
            <a:endParaRPr lang="en-US"/>
          </a:p>
        </p:txBody>
      </p:sp>
    </p:spTree>
    <p:extLst>
      <p:ext uri="{BB962C8B-B14F-4D97-AF65-F5344CB8AC3E}">
        <p14:creationId xmlns:p14="http://schemas.microsoft.com/office/powerpoint/2010/main" val="800526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 records in Risk Management is needed in Reporting. </a:t>
            </a:r>
          </a:p>
        </p:txBody>
      </p:sp>
      <p:sp>
        <p:nvSpPr>
          <p:cNvPr id="4" name="Slide Number Placeholder 3"/>
          <p:cNvSpPr>
            <a:spLocks noGrp="1"/>
          </p:cNvSpPr>
          <p:nvPr>
            <p:ph type="sldNum" sz="quarter" idx="5"/>
          </p:nvPr>
        </p:nvSpPr>
        <p:spPr/>
        <p:txBody>
          <a:bodyPr/>
          <a:lstStyle/>
          <a:p>
            <a:fld id="{480B21D2-81D9-4991-AF47-F0DE5C1A91CC}" type="slidenum">
              <a:rPr lang="en-US" smtClean="0"/>
              <a:t>5</a:t>
            </a:fld>
            <a:endParaRPr lang="en-US"/>
          </a:p>
        </p:txBody>
      </p:sp>
    </p:spTree>
    <p:extLst>
      <p:ext uri="{BB962C8B-B14F-4D97-AF65-F5344CB8AC3E}">
        <p14:creationId xmlns:p14="http://schemas.microsoft.com/office/powerpoint/2010/main" val="1839619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also get this form from EO </a:t>
            </a:r>
          </a:p>
        </p:txBody>
      </p:sp>
      <p:sp>
        <p:nvSpPr>
          <p:cNvPr id="4" name="Slide Number Placeholder 3"/>
          <p:cNvSpPr>
            <a:spLocks noGrp="1"/>
          </p:cNvSpPr>
          <p:nvPr>
            <p:ph type="sldNum" sz="quarter" idx="5"/>
          </p:nvPr>
        </p:nvSpPr>
        <p:spPr/>
        <p:txBody>
          <a:bodyPr/>
          <a:lstStyle/>
          <a:p>
            <a:fld id="{480B21D2-81D9-4991-AF47-F0DE5C1A91CC}" type="slidenum">
              <a:rPr lang="en-US" smtClean="0"/>
              <a:t>6</a:t>
            </a:fld>
            <a:endParaRPr lang="en-US"/>
          </a:p>
        </p:txBody>
      </p:sp>
    </p:spTree>
    <p:extLst>
      <p:ext uri="{BB962C8B-B14F-4D97-AF65-F5344CB8AC3E}">
        <p14:creationId xmlns:p14="http://schemas.microsoft.com/office/powerpoint/2010/main" val="1304608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a relationship with youth isn’t a YP problem.  </a:t>
            </a:r>
          </a:p>
        </p:txBody>
      </p:sp>
      <p:sp>
        <p:nvSpPr>
          <p:cNvPr id="4" name="Slide Number Placeholder 3"/>
          <p:cNvSpPr>
            <a:spLocks noGrp="1"/>
          </p:cNvSpPr>
          <p:nvPr>
            <p:ph type="sldNum" sz="quarter" idx="5"/>
          </p:nvPr>
        </p:nvSpPr>
        <p:spPr/>
        <p:txBody>
          <a:bodyPr/>
          <a:lstStyle/>
          <a:p>
            <a:fld id="{480B21D2-81D9-4991-AF47-F0DE5C1A91CC}" type="slidenum">
              <a:rPr lang="en-US" smtClean="0"/>
              <a:t>11</a:t>
            </a:fld>
            <a:endParaRPr lang="en-US"/>
          </a:p>
        </p:txBody>
      </p:sp>
    </p:spTree>
    <p:extLst>
      <p:ext uri="{BB962C8B-B14F-4D97-AF65-F5344CB8AC3E}">
        <p14:creationId xmlns:p14="http://schemas.microsoft.com/office/powerpoint/2010/main" val="21523650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stretch>
            <a:fillRect/>
          </a:stretch>
        </p:blipFill>
        <p:spPr>
          <a:xfrm>
            <a:off x="-1" y="-258399"/>
            <a:ext cx="12251963" cy="7413941"/>
          </a:xfrm>
          <a:prstGeom prst="rect">
            <a:avLst/>
          </a:prstGeom>
        </p:spPr>
      </p:pic>
      <p:sp>
        <p:nvSpPr>
          <p:cNvPr id="4" name="Date Placeholder 3"/>
          <p:cNvSpPr>
            <a:spLocks noGrp="1"/>
          </p:cNvSpPr>
          <p:nvPr>
            <p:ph type="dt" sz="half" idx="10"/>
          </p:nvPr>
        </p:nvSpPr>
        <p:spPr/>
        <p:txBody>
          <a:bodyPr/>
          <a:lstStyle/>
          <a:p>
            <a:fld id="{7A36C4DC-DC9E-4237-8F87-580514B1DF29}"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A105B-E302-4D73-92B8-DB95C3BC2803}" type="slidenum">
              <a:rPr lang="en-US" smtClean="0"/>
              <a:t>‹#›</a:t>
            </a:fld>
            <a:endParaRPr lang="en-US"/>
          </a:p>
        </p:txBody>
      </p:sp>
      <p:sp>
        <p:nvSpPr>
          <p:cNvPr id="13" name="Content Placeholder 12"/>
          <p:cNvSpPr>
            <a:spLocks noGrp="1"/>
          </p:cNvSpPr>
          <p:nvPr>
            <p:ph sz="quarter" idx="13" hasCustomPrompt="1"/>
          </p:nvPr>
        </p:nvSpPr>
        <p:spPr>
          <a:xfrm>
            <a:off x="2209800" y="3657374"/>
            <a:ext cx="7807325" cy="726168"/>
          </a:xfrm>
        </p:spPr>
        <p:txBody>
          <a:bodyPr>
            <a:normAutofit/>
          </a:bodyPr>
          <a:lstStyle>
            <a:lvl1pPr marL="0" indent="0" algn="ctr">
              <a:buNone/>
              <a:defRPr sz="4000" b="1"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b="1" dirty="0"/>
              <a:t>Presentation Title</a:t>
            </a:r>
          </a:p>
        </p:txBody>
      </p:sp>
      <p:sp>
        <p:nvSpPr>
          <p:cNvPr id="14" name="Content Placeholder 12"/>
          <p:cNvSpPr>
            <a:spLocks noGrp="1"/>
          </p:cNvSpPr>
          <p:nvPr>
            <p:ph sz="quarter" idx="14" hasCustomPrompt="1"/>
          </p:nvPr>
        </p:nvSpPr>
        <p:spPr>
          <a:xfrm>
            <a:off x="3872366" y="5602514"/>
            <a:ext cx="7807325" cy="493485"/>
          </a:xfrm>
        </p:spPr>
        <p:txBody>
          <a:bodyPr>
            <a:normAutofit/>
          </a:bodyPr>
          <a:lstStyle>
            <a:lvl1pPr marL="0" indent="0" algn="r">
              <a:buNone/>
              <a:defRPr sz="2400" b="1"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b="1" dirty="0"/>
              <a:t>Presenter Title</a:t>
            </a:r>
          </a:p>
        </p:txBody>
      </p:sp>
      <p:sp>
        <p:nvSpPr>
          <p:cNvPr id="16" name="Content Placeholder 12"/>
          <p:cNvSpPr>
            <a:spLocks noGrp="1"/>
          </p:cNvSpPr>
          <p:nvPr>
            <p:ph sz="quarter" idx="15" hasCustomPrompt="1"/>
          </p:nvPr>
        </p:nvSpPr>
        <p:spPr>
          <a:xfrm>
            <a:off x="3872365" y="5109029"/>
            <a:ext cx="7807325" cy="493485"/>
          </a:xfrm>
        </p:spPr>
        <p:txBody>
          <a:bodyPr>
            <a:noAutofit/>
          </a:bodyPr>
          <a:lstStyle>
            <a:lvl1pPr marL="0" indent="0" algn="r">
              <a:buNone/>
              <a:defRPr sz="3000" b="1"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b="1" dirty="0"/>
              <a:t>Presenter Name</a:t>
            </a:r>
          </a:p>
        </p:txBody>
      </p:sp>
    </p:spTree>
    <p:extLst>
      <p:ext uri="{BB962C8B-B14F-4D97-AF65-F5344CB8AC3E}">
        <p14:creationId xmlns:p14="http://schemas.microsoft.com/office/powerpoint/2010/main" val="1122735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18964" b="5810"/>
          <a:stretch/>
        </p:blipFill>
        <p:spPr>
          <a:xfrm>
            <a:off x="0" y="-21770"/>
            <a:ext cx="12192000" cy="687977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36C4DC-DC9E-4237-8F87-580514B1DF29}"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A105B-E302-4D73-92B8-DB95C3BC2803}" type="slidenum">
              <a:rPr lang="en-US" smtClean="0"/>
              <a:t>‹#›</a:t>
            </a:fld>
            <a:endParaRPr lang="en-US"/>
          </a:p>
        </p:txBody>
      </p:sp>
    </p:spTree>
    <p:extLst>
      <p:ext uri="{BB962C8B-B14F-4D97-AF65-F5344CB8AC3E}">
        <p14:creationId xmlns:p14="http://schemas.microsoft.com/office/powerpoint/2010/main" val="90906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18964" b="5810"/>
          <a:stretch/>
        </p:blipFill>
        <p:spPr>
          <a:xfrm>
            <a:off x="0" y="-21770"/>
            <a:ext cx="12192000" cy="6879770"/>
          </a:xfrm>
          <a:prstGeom prst="rect">
            <a:avLst/>
          </a:prstGeom>
        </p:spPr>
      </p:pic>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36C4DC-DC9E-4237-8F87-580514B1DF29}"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A105B-E302-4D73-92B8-DB95C3BC2803}" type="slidenum">
              <a:rPr lang="en-US" smtClean="0"/>
              <a:t>‹#›</a:t>
            </a:fld>
            <a:endParaRPr lang="en-US"/>
          </a:p>
        </p:txBody>
      </p:sp>
    </p:spTree>
    <p:extLst>
      <p:ext uri="{BB962C8B-B14F-4D97-AF65-F5344CB8AC3E}">
        <p14:creationId xmlns:p14="http://schemas.microsoft.com/office/powerpoint/2010/main" val="3302906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18964" b="5810"/>
          <a:stretch/>
        </p:blipFill>
        <p:spPr>
          <a:xfrm>
            <a:off x="0" y="-21770"/>
            <a:ext cx="12192000" cy="687977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36C4DC-DC9E-4237-8F87-580514B1DF29}"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A105B-E302-4D73-92B8-DB95C3BC2803}" type="slidenum">
              <a:rPr lang="en-US" smtClean="0"/>
              <a:t>‹#›</a:t>
            </a:fld>
            <a:endParaRPr lang="en-US"/>
          </a:p>
        </p:txBody>
      </p:sp>
    </p:spTree>
    <p:extLst>
      <p:ext uri="{BB962C8B-B14F-4D97-AF65-F5344CB8AC3E}">
        <p14:creationId xmlns:p14="http://schemas.microsoft.com/office/powerpoint/2010/main" val="3985806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t="18964" b="5810"/>
          <a:stretch/>
        </p:blipFill>
        <p:spPr>
          <a:xfrm>
            <a:off x="0" y="-21770"/>
            <a:ext cx="12192000" cy="6879770"/>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36C4DC-DC9E-4237-8F87-580514B1DF29}"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A105B-E302-4D73-92B8-DB95C3BC2803}" type="slidenum">
              <a:rPr lang="en-US" smtClean="0"/>
              <a:t>‹#›</a:t>
            </a:fld>
            <a:endParaRPr lang="en-US"/>
          </a:p>
        </p:txBody>
      </p:sp>
    </p:spTree>
    <p:extLst>
      <p:ext uri="{BB962C8B-B14F-4D97-AF65-F5344CB8AC3E}">
        <p14:creationId xmlns:p14="http://schemas.microsoft.com/office/powerpoint/2010/main" val="3292030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t="18964" b="5810"/>
          <a:stretch/>
        </p:blipFill>
        <p:spPr>
          <a:xfrm>
            <a:off x="0" y="-21770"/>
            <a:ext cx="12192000" cy="687977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36C4DC-DC9E-4237-8F87-580514B1DF29}"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CA105B-E302-4D73-92B8-DB95C3BC2803}" type="slidenum">
              <a:rPr lang="en-US" smtClean="0"/>
              <a:t>‹#›</a:t>
            </a:fld>
            <a:endParaRPr lang="en-US"/>
          </a:p>
        </p:txBody>
      </p:sp>
    </p:spTree>
    <p:extLst>
      <p:ext uri="{BB962C8B-B14F-4D97-AF65-F5344CB8AC3E}">
        <p14:creationId xmlns:p14="http://schemas.microsoft.com/office/powerpoint/2010/main" val="2053515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t="18964" b="5810"/>
          <a:stretch/>
        </p:blipFill>
        <p:spPr>
          <a:xfrm>
            <a:off x="0" y="-21770"/>
            <a:ext cx="12192000" cy="6879770"/>
          </a:xfrm>
          <a:prstGeom prst="rect">
            <a:avLst/>
          </a:prstGeom>
        </p:spPr>
      </p:pic>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A36C4DC-DC9E-4237-8F87-580514B1DF29}" type="datetimeFigureOut">
              <a:rPr lang="en-US" smtClean="0"/>
              <a:t>3/19/2021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CA105B-E302-4D73-92B8-DB95C3BC2803}" type="slidenum">
              <a:rPr lang="en-US" smtClean="0"/>
              <a:t>‹#›</a:t>
            </a:fld>
            <a:endParaRPr lang="en-US"/>
          </a:p>
        </p:txBody>
      </p:sp>
    </p:spTree>
    <p:extLst>
      <p:ext uri="{BB962C8B-B14F-4D97-AF65-F5344CB8AC3E}">
        <p14:creationId xmlns:p14="http://schemas.microsoft.com/office/powerpoint/2010/main" val="2055080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t="18964" b="5810"/>
          <a:stretch/>
        </p:blipFill>
        <p:spPr>
          <a:xfrm>
            <a:off x="0" y="-21770"/>
            <a:ext cx="12192000" cy="687977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36C4DC-DC9E-4237-8F87-580514B1DF29}" type="datetimeFigureOut">
              <a:rPr lang="en-US" smtClean="0"/>
              <a:t>3/19/2021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CA105B-E302-4D73-92B8-DB95C3BC2803}" type="slidenum">
              <a:rPr lang="en-US" smtClean="0"/>
              <a:t>‹#›</a:t>
            </a:fld>
            <a:endParaRPr lang="en-US"/>
          </a:p>
        </p:txBody>
      </p:sp>
    </p:spTree>
    <p:extLst>
      <p:ext uri="{BB962C8B-B14F-4D97-AF65-F5344CB8AC3E}">
        <p14:creationId xmlns:p14="http://schemas.microsoft.com/office/powerpoint/2010/main" val="2516932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t="18964" b="5810"/>
          <a:stretch/>
        </p:blipFill>
        <p:spPr>
          <a:xfrm>
            <a:off x="0" y="-21770"/>
            <a:ext cx="12192000" cy="6879770"/>
          </a:xfrm>
          <a:prstGeom prst="rect">
            <a:avLst/>
          </a:prstGeom>
        </p:spPr>
      </p:pic>
      <p:sp>
        <p:nvSpPr>
          <p:cNvPr id="2" name="Date Placeholder 1"/>
          <p:cNvSpPr>
            <a:spLocks noGrp="1"/>
          </p:cNvSpPr>
          <p:nvPr>
            <p:ph type="dt" sz="half" idx="10"/>
          </p:nvPr>
        </p:nvSpPr>
        <p:spPr/>
        <p:txBody>
          <a:bodyPr/>
          <a:lstStyle/>
          <a:p>
            <a:fld id="{7A36C4DC-DC9E-4237-8F87-580514B1DF29}" type="datetimeFigureOut">
              <a:rPr lang="en-US" smtClean="0"/>
              <a:t>3/19/2021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CA105B-E302-4D73-92B8-DB95C3BC2803}" type="slidenum">
              <a:rPr lang="en-US" smtClean="0"/>
              <a:t>‹#›</a:t>
            </a:fld>
            <a:endParaRPr lang="en-US"/>
          </a:p>
        </p:txBody>
      </p:sp>
    </p:spTree>
    <p:extLst>
      <p:ext uri="{BB962C8B-B14F-4D97-AF65-F5344CB8AC3E}">
        <p14:creationId xmlns:p14="http://schemas.microsoft.com/office/powerpoint/2010/main" val="406110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t="18964" b="5810"/>
          <a:stretch/>
        </p:blipFill>
        <p:spPr>
          <a:xfrm>
            <a:off x="0" y="-21770"/>
            <a:ext cx="12192000" cy="6879770"/>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36C4DC-DC9E-4237-8F87-580514B1DF29}"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CA105B-E302-4D73-92B8-DB95C3BC2803}" type="slidenum">
              <a:rPr lang="en-US" smtClean="0"/>
              <a:t>‹#›</a:t>
            </a:fld>
            <a:endParaRPr lang="en-US"/>
          </a:p>
        </p:txBody>
      </p:sp>
    </p:spTree>
    <p:extLst>
      <p:ext uri="{BB962C8B-B14F-4D97-AF65-F5344CB8AC3E}">
        <p14:creationId xmlns:p14="http://schemas.microsoft.com/office/powerpoint/2010/main" val="1818089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t="18964" b="5810"/>
          <a:stretch/>
        </p:blipFill>
        <p:spPr>
          <a:xfrm>
            <a:off x="0" y="-21770"/>
            <a:ext cx="12192000" cy="6879770"/>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36C4DC-DC9E-4237-8F87-580514B1DF29}"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CA105B-E302-4D73-92B8-DB95C3BC2803}" type="slidenum">
              <a:rPr lang="en-US" smtClean="0"/>
              <a:t>‹#›</a:t>
            </a:fld>
            <a:endParaRPr lang="en-US"/>
          </a:p>
        </p:txBody>
      </p:sp>
    </p:spTree>
    <p:extLst>
      <p:ext uri="{BB962C8B-B14F-4D97-AF65-F5344CB8AC3E}">
        <p14:creationId xmlns:p14="http://schemas.microsoft.com/office/powerpoint/2010/main" val="527686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3">
            <a:extLst>
              <a:ext uri="{28A0092B-C50C-407E-A947-70E740481C1C}">
                <a14:useLocalDpi xmlns:a14="http://schemas.microsoft.com/office/drawing/2010/main" val="0"/>
              </a:ext>
            </a:extLst>
          </a:blip>
          <a:srcRect t="18964" b="5810"/>
          <a:stretch/>
        </p:blipFill>
        <p:spPr>
          <a:xfrm>
            <a:off x="0" y="-21770"/>
            <a:ext cx="12192000" cy="6879770"/>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36C4DC-DC9E-4237-8F87-580514B1DF29}" type="datetimeFigureOut">
              <a:rPr lang="en-US" smtClean="0"/>
              <a:t>3/19/2021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CA105B-E302-4D73-92B8-DB95C3BC2803}" type="slidenum">
              <a:rPr lang="en-US" smtClean="0"/>
              <a:t>‹#›</a:t>
            </a:fld>
            <a:endParaRPr lang="en-US"/>
          </a:p>
        </p:txBody>
      </p:sp>
    </p:spTree>
    <p:extLst>
      <p:ext uri="{BB962C8B-B14F-4D97-AF65-F5344CB8AC3E}">
        <p14:creationId xmlns:p14="http://schemas.microsoft.com/office/powerpoint/2010/main" val="711686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071A3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71A3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71A3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71A33"/>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71A33"/>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71A3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oca.georgia.gov/mandated-reportin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85000" lnSpcReduction="10000"/>
          </a:bodyPr>
          <a:lstStyle/>
          <a:p>
            <a:r>
              <a:rPr lang="en-US" dirty="0"/>
              <a:t>Risk Management/Reporting Procedures</a:t>
            </a:r>
          </a:p>
        </p:txBody>
      </p:sp>
      <p:sp>
        <p:nvSpPr>
          <p:cNvPr id="3" name="Content Placeholder 2"/>
          <p:cNvSpPr>
            <a:spLocks noGrp="1"/>
          </p:cNvSpPr>
          <p:nvPr>
            <p:ph sz="quarter" idx="14"/>
          </p:nvPr>
        </p:nvSpPr>
        <p:spPr/>
        <p:txBody>
          <a:bodyPr/>
          <a:lstStyle/>
          <a:p>
            <a:r>
              <a:rPr lang="en-US" dirty="0"/>
              <a:t>Membership Services Assistant</a:t>
            </a:r>
          </a:p>
        </p:txBody>
      </p:sp>
      <p:sp>
        <p:nvSpPr>
          <p:cNvPr id="4" name="Content Placeholder 3"/>
          <p:cNvSpPr>
            <a:spLocks noGrp="1"/>
          </p:cNvSpPr>
          <p:nvPr>
            <p:ph sz="quarter" idx="15"/>
          </p:nvPr>
        </p:nvSpPr>
        <p:spPr/>
        <p:txBody>
          <a:bodyPr/>
          <a:lstStyle/>
          <a:p>
            <a:r>
              <a:rPr lang="en-US" dirty="0"/>
              <a:t>Cameron A. Weaver</a:t>
            </a:r>
          </a:p>
        </p:txBody>
      </p:sp>
    </p:spTree>
    <p:extLst>
      <p:ext uri="{BB962C8B-B14F-4D97-AF65-F5344CB8AC3E}">
        <p14:creationId xmlns:p14="http://schemas.microsoft.com/office/powerpoint/2010/main" val="1643980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D3770-173D-234A-8C22-285069889D82}"/>
              </a:ext>
            </a:extLst>
          </p:cNvPr>
          <p:cNvSpPr>
            <a:spLocks noGrp="1"/>
          </p:cNvSpPr>
          <p:nvPr>
            <p:ph type="title"/>
          </p:nvPr>
        </p:nvSpPr>
        <p:spPr/>
        <p:txBody>
          <a:bodyPr/>
          <a:lstStyle/>
          <a:p>
            <a:r>
              <a:rPr lang="en-US" dirty="0"/>
              <a:t>Youth Protection</a:t>
            </a:r>
          </a:p>
        </p:txBody>
      </p:sp>
      <p:sp>
        <p:nvSpPr>
          <p:cNvPr id="3" name="Content Placeholder 2">
            <a:extLst>
              <a:ext uri="{FF2B5EF4-FFF2-40B4-BE49-F238E27FC236}">
                <a16:creationId xmlns:a16="http://schemas.microsoft.com/office/drawing/2014/main" id="{C6E29E61-E0B3-8B44-9756-EAB17C8E2AC6}"/>
              </a:ext>
            </a:extLst>
          </p:cNvPr>
          <p:cNvSpPr>
            <a:spLocks noGrp="1"/>
          </p:cNvSpPr>
          <p:nvPr>
            <p:ph idx="1"/>
          </p:nvPr>
        </p:nvSpPr>
        <p:spPr>
          <a:xfrm>
            <a:off x="838200" y="1430215"/>
            <a:ext cx="10515600" cy="4746748"/>
          </a:xfrm>
        </p:spPr>
        <p:txBody>
          <a:bodyPr>
            <a:normAutofit fontScale="92500"/>
          </a:bodyPr>
          <a:lstStyle/>
          <a:p>
            <a:pPr marL="0" indent="0">
              <a:buNone/>
            </a:pPr>
            <a:r>
              <a:rPr lang="en-US" dirty="0"/>
              <a:t>DeMolay is committed to ensuring the safety and security of DeMolay youth participants through dedicated youth protection practices, and a strong youth protection policy. DeMolay’s commitment to the protection of youth helps ensure a safe and positive place for DeMolay members to learn, grow, and become the best possible leaders. DeMolay’s goals for its youth protection program include:</a:t>
            </a:r>
          </a:p>
          <a:p>
            <a:pPr lvl="0"/>
            <a:r>
              <a:rPr lang="en-US" dirty="0"/>
              <a:t>Providing a safe and positive environment for youth participants and other DeMolay participants and stakeholders</a:t>
            </a:r>
          </a:p>
          <a:p>
            <a:pPr lvl="0"/>
            <a:r>
              <a:rPr lang="en-US" dirty="0"/>
              <a:t>Instilling confidence in DeMolay parents, advisors, volunteers, youth, and the community that DeMolay is a safe and protective environment</a:t>
            </a:r>
          </a:p>
          <a:p>
            <a:pPr lvl="0"/>
            <a:r>
              <a:rPr lang="en-US" dirty="0"/>
              <a:t>Educating and providing resources about strong youth protection practices </a:t>
            </a:r>
          </a:p>
          <a:p>
            <a:endParaRPr lang="en-US" dirty="0"/>
          </a:p>
        </p:txBody>
      </p:sp>
    </p:spTree>
    <p:extLst>
      <p:ext uri="{BB962C8B-B14F-4D97-AF65-F5344CB8AC3E}">
        <p14:creationId xmlns:p14="http://schemas.microsoft.com/office/powerpoint/2010/main" val="2508181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B69F1-6C3C-4F42-BC2B-6B0117C96BB0}"/>
              </a:ext>
            </a:extLst>
          </p:cNvPr>
          <p:cNvSpPr>
            <a:spLocks noGrp="1"/>
          </p:cNvSpPr>
          <p:nvPr>
            <p:ph type="title"/>
          </p:nvPr>
        </p:nvSpPr>
        <p:spPr/>
        <p:txBody>
          <a:bodyPr/>
          <a:lstStyle/>
          <a:p>
            <a:r>
              <a:rPr lang="en-US" dirty="0"/>
              <a:t>Youth Protection</a:t>
            </a:r>
          </a:p>
        </p:txBody>
      </p:sp>
      <p:sp>
        <p:nvSpPr>
          <p:cNvPr id="3" name="Content Placeholder 2">
            <a:extLst>
              <a:ext uri="{FF2B5EF4-FFF2-40B4-BE49-F238E27FC236}">
                <a16:creationId xmlns:a16="http://schemas.microsoft.com/office/drawing/2014/main" id="{000CC8AC-6B08-0344-98AF-D54DEAD75B56}"/>
              </a:ext>
            </a:extLst>
          </p:cNvPr>
          <p:cNvSpPr>
            <a:spLocks noGrp="1"/>
          </p:cNvSpPr>
          <p:nvPr>
            <p:ph idx="1"/>
          </p:nvPr>
        </p:nvSpPr>
        <p:spPr/>
        <p:txBody>
          <a:bodyPr/>
          <a:lstStyle/>
          <a:p>
            <a:r>
              <a:rPr lang="en-US" dirty="0"/>
              <a:t>Youth Protection means more than protection from potential sexual abuse situations.</a:t>
            </a:r>
          </a:p>
          <a:p>
            <a:endParaRPr lang="en-US" dirty="0"/>
          </a:p>
          <a:p>
            <a:r>
              <a:rPr lang="en-US" dirty="0"/>
              <a:t>DeMolay’s youth protection policies and protocols are </a:t>
            </a:r>
            <a:r>
              <a:rPr lang="en-US" u="sng" dirty="0"/>
              <a:t>non-negotiable.</a:t>
            </a:r>
            <a:r>
              <a:rPr lang="en-US" dirty="0"/>
              <a:t> Any adult volunteer who does not agree to follow these policies and protocols, in whole or in part, will, at a minimum, be removed from positions of supervising youth participants at the discretion of the Executive Officer. </a:t>
            </a:r>
          </a:p>
        </p:txBody>
      </p:sp>
    </p:spTree>
    <p:extLst>
      <p:ext uri="{BB962C8B-B14F-4D97-AF65-F5344CB8AC3E}">
        <p14:creationId xmlns:p14="http://schemas.microsoft.com/office/powerpoint/2010/main" val="1409929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E1337A-F211-C044-85BB-31B5FA8C5BD5}"/>
              </a:ext>
            </a:extLst>
          </p:cNvPr>
          <p:cNvSpPr>
            <a:spLocks noGrp="1"/>
          </p:cNvSpPr>
          <p:nvPr>
            <p:ph idx="1"/>
          </p:nvPr>
        </p:nvSpPr>
        <p:spPr>
          <a:xfrm>
            <a:off x="838200" y="246185"/>
            <a:ext cx="10515600" cy="5930778"/>
          </a:xfrm>
        </p:spPr>
        <p:txBody>
          <a:bodyPr>
            <a:normAutofit lnSpcReduction="10000"/>
          </a:bodyPr>
          <a:lstStyle/>
          <a:p>
            <a:r>
              <a:rPr lang="en-US" dirty="0"/>
              <a:t>Applicants for advisor or adult volunteer positions will be evaluated based upon the following criteria:</a:t>
            </a:r>
          </a:p>
          <a:p>
            <a:pPr lvl="0"/>
            <a:r>
              <a:rPr lang="en-US" dirty="0"/>
              <a:t>An applicant must truthfully and accurately complete the advisor selection process required by DeMolay International.</a:t>
            </a:r>
          </a:p>
          <a:p>
            <a:pPr lvl="0"/>
            <a:r>
              <a:rPr lang="en-US" dirty="0"/>
              <a:t>An individual who has a past history of sexual crimes, child abuse, sexual molestation of children, or convictions for any crime in which children were involved is disqualified from working with DeMolay in any way.</a:t>
            </a:r>
          </a:p>
          <a:p>
            <a:pPr lvl="0"/>
            <a:r>
              <a:rPr lang="en-US" dirty="0"/>
              <a:t>An individual who has pending charges against him/her involving children is disqualified from working with DeMolay in any way.</a:t>
            </a:r>
          </a:p>
          <a:p>
            <a:pPr lvl="0"/>
            <a:r>
              <a:rPr lang="en-US" dirty="0"/>
              <a:t>An individual who has a history of violence or sexually exploitive behavior is disqualified from working with DeMolay in any way.</a:t>
            </a:r>
          </a:p>
          <a:p>
            <a:pPr lvl="0"/>
            <a:r>
              <a:rPr lang="en-US" dirty="0"/>
              <a:t>An individual who was terminated from a paid or volunteer position due to misconduct with a child is disqualified from working with DeMolay in any way.</a:t>
            </a:r>
          </a:p>
          <a:p>
            <a:endParaRPr lang="en-US" dirty="0"/>
          </a:p>
        </p:txBody>
      </p:sp>
    </p:spTree>
    <p:extLst>
      <p:ext uri="{BB962C8B-B14F-4D97-AF65-F5344CB8AC3E}">
        <p14:creationId xmlns:p14="http://schemas.microsoft.com/office/powerpoint/2010/main" val="1184988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1D093F-6BA5-E943-B46C-3AEBEB546868}"/>
              </a:ext>
            </a:extLst>
          </p:cNvPr>
          <p:cNvSpPr>
            <a:spLocks noGrp="1"/>
          </p:cNvSpPr>
          <p:nvPr>
            <p:ph idx="1"/>
          </p:nvPr>
        </p:nvSpPr>
        <p:spPr>
          <a:xfrm>
            <a:off x="838200" y="207840"/>
            <a:ext cx="10515600" cy="4351338"/>
          </a:xfrm>
        </p:spPr>
        <p:txBody>
          <a:bodyPr>
            <a:normAutofit fontScale="92500" lnSpcReduction="20000"/>
          </a:bodyPr>
          <a:lstStyle/>
          <a:p>
            <a:endParaRPr lang="en-US" dirty="0"/>
          </a:p>
          <a:p>
            <a:r>
              <a:rPr lang="en-US" dirty="0"/>
              <a:t>Applicants cannot serve as DeMolay advisors, or volunteer in DeMolay programs or activities until they have undergone all of the above listed processes and have received an acceptance letter and advisor card from DeMolay International.</a:t>
            </a:r>
          </a:p>
          <a:p>
            <a:endParaRPr lang="en-US" dirty="0"/>
          </a:p>
          <a:p>
            <a:r>
              <a:rPr lang="en-US" dirty="0"/>
              <a:t>DeMolay requires each advisor and volunteer to renew their registration materials on an annual basis. Reappointment is not automatic, and is ultimately at the discretion of the Executive Officer.</a:t>
            </a:r>
          </a:p>
          <a:p>
            <a:endParaRPr lang="en-US" dirty="0"/>
          </a:p>
          <a:p>
            <a:r>
              <a:rPr lang="en-US" dirty="0"/>
              <a:t>Advisors with information about potential volunteers should report such information to their Executive Officers immediately. </a:t>
            </a:r>
          </a:p>
          <a:p>
            <a:endParaRPr lang="en-US" dirty="0"/>
          </a:p>
        </p:txBody>
      </p:sp>
    </p:spTree>
    <p:extLst>
      <p:ext uri="{BB962C8B-B14F-4D97-AF65-F5344CB8AC3E}">
        <p14:creationId xmlns:p14="http://schemas.microsoft.com/office/powerpoint/2010/main" val="1584739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AAEDC-C4E9-3F48-8C25-4A41EB89BE68}"/>
              </a:ext>
            </a:extLst>
          </p:cNvPr>
          <p:cNvSpPr>
            <a:spLocks noGrp="1"/>
          </p:cNvSpPr>
          <p:nvPr>
            <p:ph type="title"/>
          </p:nvPr>
        </p:nvSpPr>
        <p:spPr/>
        <p:txBody>
          <a:bodyPr/>
          <a:lstStyle/>
          <a:p>
            <a:r>
              <a:rPr lang="en-US" dirty="0"/>
              <a:t>Youth Protection Reporting</a:t>
            </a:r>
          </a:p>
        </p:txBody>
      </p:sp>
      <p:sp>
        <p:nvSpPr>
          <p:cNvPr id="3" name="Content Placeholder 2">
            <a:extLst>
              <a:ext uri="{FF2B5EF4-FFF2-40B4-BE49-F238E27FC236}">
                <a16:creationId xmlns:a16="http://schemas.microsoft.com/office/drawing/2014/main" id="{8618C266-EC33-0143-BDCC-638D53CC3303}"/>
              </a:ext>
            </a:extLst>
          </p:cNvPr>
          <p:cNvSpPr>
            <a:spLocks noGrp="1"/>
          </p:cNvSpPr>
          <p:nvPr>
            <p:ph idx="1"/>
          </p:nvPr>
        </p:nvSpPr>
        <p:spPr/>
        <p:txBody>
          <a:bodyPr/>
          <a:lstStyle/>
          <a:p>
            <a:r>
              <a:rPr lang="en-US" dirty="0"/>
              <a:t>DeMolay Advisors who become aware of youth protection situations must be aware that they will likely be following two separate and distinct reporting process concurrently.</a:t>
            </a:r>
          </a:p>
          <a:p>
            <a:pPr lvl="1"/>
            <a:r>
              <a:rPr lang="en-US" dirty="0"/>
              <a:t>DeMolay International corporate process</a:t>
            </a:r>
          </a:p>
          <a:p>
            <a:pPr lvl="1"/>
            <a:r>
              <a:rPr lang="en-US" dirty="0"/>
              <a:t>Legal processes depending on state &amp; local statutes</a:t>
            </a:r>
          </a:p>
        </p:txBody>
      </p:sp>
    </p:spTree>
    <p:extLst>
      <p:ext uri="{BB962C8B-B14F-4D97-AF65-F5344CB8AC3E}">
        <p14:creationId xmlns:p14="http://schemas.microsoft.com/office/powerpoint/2010/main" val="1823848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7E2EC5F-9FED-C24C-930F-3FC98C4EB157}"/>
              </a:ext>
            </a:extLst>
          </p:cNvPr>
          <p:cNvSpPr>
            <a:spLocks noGrp="1"/>
          </p:cNvSpPr>
          <p:nvPr>
            <p:ph type="title"/>
          </p:nvPr>
        </p:nvSpPr>
        <p:spPr/>
        <p:txBody>
          <a:bodyPr/>
          <a:lstStyle/>
          <a:p>
            <a:r>
              <a:rPr lang="en-US" dirty="0"/>
              <a:t>DeMolay Reporting Process</a:t>
            </a:r>
          </a:p>
        </p:txBody>
      </p:sp>
      <p:sp>
        <p:nvSpPr>
          <p:cNvPr id="3" name="Content Placeholder 2">
            <a:extLst>
              <a:ext uri="{FF2B5EF4-FFF2-40B4-BE49-F238E27FC236}">
                <a16:creationId xmlns:a16="http://schemas.microsoft.com/office/drawing/2014/main" id="{45CE5DBE-2AF3-D64F-AF66-2F131B83FE7C}"/>
              </a:ext>
            </a:extLst>
          </p:cNvPr>
          <p:cNvSpPr>
            <a:spLocks noGrp="1"/>
          </p:cNvSpPr>
          <p:nvPr>
            <p:ph idx="1"/>
          </p:nvPr>
        </p:nvSpPr>
        <p:spPr/>
        <p:txBody>
          <a:bodyPr/>
          <a:lstStyle/>
          <a:p>
            <a:r>
              <a:rPr lang="en-US" dirty="0"/>
              <a:t>If there is an injury or threat of imminent danger, seek medical or law enforcement assistance to treat the injury or reduce the threat.</a:t>
            </a:r>
          </a:p>
          <a:p>
            <a:r>
              <a:rPr lang="en-US" dirty="0"/>
              <a:t>Notify the Executive Officer immediately, and absolutely not later than 24 hours.</a:t>
            </a:r>
          </a:p>
          <a:p>
            <a:r>
              <a:rPr lang="en-US" dirty="0"/>
              <a:t>Complete an accident/injury form and/or gather statements from all involved within 24 hours.</a:t>
            </a:r>
          </a:p>
          <a:p>
            <a:r>
              <a:rPr lang="en-US" dirty="0"/>
              <a:t>Follow instructions received from your Executive Officer for additional steps and other process (e.g. disciplinary processes)</a:t>
            </a:r>
          </a:p>
          <a:p>
            <a:endParaRPr lang="en-US" dirty="0"/>
          </a:p>
        </p:txBody>
      </p:sp>
    </p:spTree>
    <p:extLst>
      <p:ext uri="{BB962C8B-B14F-4D97-AF65-F5344CB8AC3E}">
        <p14:creationId xmlns:p14="http://schemas.microsoft.com/office/powerpoint/2010/main" val="2930509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F1528-0CCB-924D-BA6B-4222EC7633FA}"/>
              </a:ext>
            </a:extLst>
          </p:cNvPr>
          <p:cNvSpPr>
            <a:spLocks noGrp="1"/>
          </p:cNvSpPr>
          <p:nvPr>
            <p:ph type="title"/>
          </p:nvPr>
        </p:nvSpPr>
        <p:spPr/>
        <p:txBody>
          <a:bodyPr/>
          <a:lstStyle/>
          <a:p>
            <a:r>
              <a:rPr lang="en-US" dirty="0"/>
              <a:t>Seeking Medical Treatment</a:t>
            </a:r>
          </a:p>
        </p:txBody>
      </p:sp>
      <p:sp>
        <p:nvSpPr>
          <p:cNvPr id="3" name="Content Placeholder 2">
            <a:extLst>
              <a:ext uri="{FF2B5EF4-FFF2-40B4-BE49-F238E27FC236}">
                <a16:creationId xmlns:a16="http://schemas.microsoft.com/office/drawing/2014/main" id="{2EA5B46F-D817-2440-8509-B3593F407D88}"/>
              </a:ext>
            </a:extLst>
          </p:cNvPr>
          <p:cNvSpPr>
            <a:spLocks noGrp="1"/>
          </p:cNvSpPr>
          <p:nvPr>
            <p:ph idx="1"/>
          </p:nvPr>
        </p:nvSpPr>
        <p:spPr/>
        <p:txBody>
          <a:bodyPr/>
          <a:lstStyle/>
          <a:p>
            <a:r>
              <a:rPr lang="en-US" dirty="0"/>
              <a:t>Have multiple copies of medical release forms.</a:t>
            </a:r>
          </a:p>
          <a:p>
            <a:r>
              <a:rPr lang="en-US" dirty="0"/>
              <a:t>DeMolay’s insurance is </a:t>
            </a:r>
            <a:r>
              <a:rPr lang="en-US" u="sng" dirty="0"/>
              <a:t>secondary.</a:t>
            </a:r>
            <a:r>
              <a:rPr lang="en-US" dirty="0"/>
              <a:t> Do not say or do anything to encourage claims against our insurance. </a:t>
            </a:r>
          </a:p>
          <a:p>
            <a:r>
              <a:rPr lang="en-US" dirty="0"/>
              <a:t>The Executive Officer and Executive Director must be notified as soon as is practical of an injury or accident requiring more than basic first aid. </a:t>
            </a:r>
          </a:p>
          <a:p>
            <a:r>
              <a:rPr lang="en-US" dirty="0"/>
              <a:t>The EO and ED should be provided with copies (electronic is fine) of all relevant information as quickly as possible. </a:t>
            </a:r>
          </a:p>
        </p:txBody>
      </p:sp>
    </p:spTree>
    <p:extLst>
      <p:ext uri="{BB962C8B-B14F-4D97-AF65-F5344CB8AC3E}">
        <p14:creationId xmlns:p14="http://schemas.microsoft.com/office/powerpoint/2010/main" val="3771687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6CDAD-D0FA-E84E-9B18-9472BAF2AD33}"/>
              </a:ext>
            </a:extLst>
          </p:cNvPr>
          <p:cNvSpPr>
            <a:spLocks noGrp="1"/>
          </p:cNvSpPr>
          <p:nvPr>
            <p:ph type="title"/>
          </p:nvPr>
        </p:nvSpPr>
        <p:spPr/>
        <p:txBody>
          <a:bodyPr/>
          <a:lstStyle/>
          <a:p>
            <a:r>
              <a:rPr lang="en-US" dirty="0"/>
              <a:t>Reporting to State/Local Authorities</a:t>
            </a:r>
          </a:p>
        </p:txBody>
      </p:sp>
      <p:sp>
        <p:nvSpPr>
          <p:cNvPr id="3" name="Content Placeholder 2">
            <a:extLst>
              <a:ext uri="{FF2B5EF4-FFF2-40B4-BE49-F238E27FC236}">
                <a16:creationId xmlns:a16="http://schemas.microsoft.com/office/drawing/2014/main" id="{E323B1A3-1039-2640-95D8-AF441F3DB26A}"/>
              </a:ext>
            </a:extLst>
          </p:cNvPr>
          <p:cNvSpPr>
            <a:spLocks noGrp="1"/>
          </p:cNvSpPr>
          <p:nvPr>
            <p:ph idx="1"/>
          </p:nvPr>
        </p:nvSpPr>
        <p:spPr/>
        <p:txBody>
          <a:bodyPr/>
          <a:lstStyle/>
          <a:p>
            <a:r>
              <a:rPr lang="en-US" dirty="0"/>
              <a:t>The only mandatory reporter in Georgia is the Executive Officer. </a:t>
            </a:r>
          </a:p>
          <a:p>
            <a:endParaRPr lang="en-US" dirty="0"/>
          </a:p>
          <a:p>
            <a:r>
              <a:rPr lang="en-US" dirty="0"/>
              <a:t>Any time you believe something should be reported your responsibility is to direct it to the E.O.</a:t>
            </a:r>
          </a:p>
        </p:txBody>
      </p:sp>
    </p:spTree>
    <p:extLst>
      <p:ext uri="{BB962C8B-B14F-4D97-AF65-F5344CB8AC3E}">
        <p14:creationId xmlns:p14="http://schemas.microsoft.com/office/powerpoint/2010/main" val="90456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06D982-5ECF-534D-A27A-84124393F250}"/>
              </a:ext>
            </a:extLst>
          </p:cNvPr>
          <p:cNvSpPr>
            <a:spLocks noGrp="1"/>
          </p:cNvSpPr>
          <p:nvPr>
            <p:ph idx="1"/>
          </p:nvPr>
        </p:nvSpPr>
        <p:spPr>
          <a:xfrm>
            <a:off x="838200" y="588397"/>
            <a:ext cx="10515600" cy="5588566"/>
          </a:xfrm>
        </p:spPr>
        <p:txBody>
          <a:bodyPr>
            <a:normAutofit fontScale="47500" lnSpcReduction="20000"/>
          </a:bodyPr>
          <a:lstStyle/>
          <a:p>
            <a:pPr marL="0" indent="0">
              <a:buNone/>
            </a:pPr>
            <a:r>
              <a:rPr lang="en-US" sz="3600" dirty="0"/>
              <a:t>The legal definition of abuse or neglect in GA applies to any person under the age of 18 whose parent or </a:t>
            </a:r>
            <a:r>
              <a:rPr lang="en-US" sz="3600" b="1" u="sng" dirty="0"/>
              <a:t>any person responsible for his or her care:</a:t>
            </a:r>
          </a:p>
          <a:p>
            <a:pPr marL="0" indent="0">
              <a:buNone/>
            </a:pPr>
            <a:r>
              <a:rPr lang="en-US" dirty="0"/>
              <a:t>(a) The purpose of this Code section is to provide for the protection of children. It is intended that mandatory reporting will cause the protective services of the state to be brought to bear on the situation in an effort to prevent abuses, to protect and enhance the welfare of children, and to preserve family life wherever possible. This Code section shall be liberally construed so as to carry out the purposes thereof.</a:t>
            </a:r>
            <a:br>
              <a:rPr lang="en-US" dirty="0"/>
            </a:br>
            <a:br>
              <a:rPr lang="en-US" dirty="0"/>
            </a:br>
            <a:r>
              <a:rPr lang="en-US" dirty="0"/>
              <a:t>(b) As used in this Code section, the term:</a:t>
            </a:r>
            <a:br>
              <a:rPr lang="en-US" dirty="0"/>
            </a:br>
            <a:br>
              <a:rPr lang="en-US" dirty="0"/>
            </a:br>
            <a:r>
              <a:rPr lang="en-US" dirty="0"/>
              <a:t>(2) "Abused" means subjected to child abuse.</a:t>
            </a:r>
            <a:br>
              <a:rPr lang="en-US" dirty="0"/>
            </a:br>
            <a:br>
              <a:rPr lang="en-US" dirty="0"/>
            </a:br>
            <a:r>
              <a:rPr lang="en-US" dirty="0"/>
              <a:t>(3) "Child" means any person under 18 years of age.</a:t>
            </a:r>
            <a:br>
              <a:rPr lang="en-US" dirty="0"/>
            </a:br>
            <a:br>
              <a:rPr lang="en-US" dirty="0"/>
            </a:br>
            <a:r>
              <a:rPr lang="en-US" dirty="0"/>
              <a:t>(4) "Child abuse" means:</a:t>
            </a:r>
            <a:br>
              <a:rPr lang="en-US" dirty="0"/>
            </a:br>
            <a:br>
              <a:rPr lang="en-US" dirty="0"/>
            </a:br>
            <a:r>
              <a:rPr lang="en-US" dirty="0"/>
              <a:t>(A) Physical injury or death inflicted upon a child by a parent or caretaker thereof by other than accidental means; provided, however, that physical forms of discipline may be used as long as there is no physical injury to the child;</a:t>
            </a:r>
            <a:br>
              <a:rPr lang="en-US" dirty="0"/>
            </a:br>
            <a:br>
              <a:rPr lang="en-US" dirty="0"/>
            </a:br>
            <a:r>
              <a:rPr lang="en-US" dirty="0"/>
              <a:t>(B) Neglect or exploitation of a child by a parent or caretaker thereof;</a:t>
            </a:r>
            <a:br>
              <a:rPr lang="en-US" dirty="0"/>
            </a:br>
            <a:br>
              <a:rPr lang="en-US" dirty="0"/>
            </a:br>
            <a:r>
              <a:rPr lang="en-US" dirty="0"/>
              <a:t>(C) Endangering a child;</a:t>
            </a:r>
            <a:br>
              <a:rPr lang="en-US" dirty="0"/>
            </a:br>
            <a:br>
              <a:rPr lang="en-US" dirty="0"/>
            </a:br>
            <a:r>
              <a:rPr lang="en-US" dirty="0"/>
              <a:t>(D) Sexual abuse of a child; or</a:t>
            </a:r>
            <a:br>
              <a:rPr lang="en-US" dirty="0"/>
            </a:br>
            <a:br>
              <a:rPr lang="en-US" dirty="0"/>
            </a:br>
            <a:r>
              <a:rPr lang="en-US" dirty="0"/>
              <a:t>(E) Sexual exploitation of a child.</a:t>
            </a:r>
          </a:p>
          <a:p>
            <a:pPr marL="0" indent="0">
              <a:buNone/>
            </a:pPr>
            <a:r>
              <a:rPr lang="en-US" dirty="0"/>
              <a:t>However, no child who in good faith is being treated solely by spiritual means through prayer in accordance with the tenets and practices of a recognized church or religious denomination by a duly accredited practitioner thereof shall, for that reason alone, be considered to be an abused child.</a:t>
            </a:r>
            <a:br>
              <a:rPr lang="en-US" dirty="0"/>
            </a:br>
            <a:br>
              <a:rPr lang="en-US" dirty="0"/>
            </a:br>
            <a:r>
              <a:rPr lang="en-US" dirty="0"/>
              <a:t>(</a:t>
            </a:r>
            <a:r>
              <a:rPr lang="en-US" b="1" dirty="0"/>
              <a:t>5) "Child service organization personnel" means persons employed by or volunteering at a business or an organization, whether public, private, for profit, not for profit, or voluntary, that provides care, treatment, education, training, supervision, coaching, counseling, recreational programs, or shelter to children.</a:t>
            </a:r>
          </a:p>
          <a:p>
            <a:pPr marL="0" indent="0">
              <a:buNone/>
            </a:pPr>
            <a:r>
              <a:rPr lang="en-US" dirty="0"/>
              <a:t>(6) "Clergy" means ministers, priests, rabbis, imams, or similar functionaries, by whatever name called, of a bona fide religious organization.</a:t>
            </a:r>
          </a:p>
          <a:p>
            <a:pPr marL="0" indent="0">
              <a:buNone/>
            </a:pPr>
            <a:r>
              <a:rPr lang="en-US" u="sng" dirty="0">
                <a:hlinkClick r:id="rId2"/>
              </a:rPr>
              <a:t>https://oca.georgia.gov/mandated-reporting</a:t>
            </a:r>
            <a:endParaRPr lang="en-US" dirty="0"/>
          </a:p>
          <a:p>
            <a:pPr marL="0" indent="0">
              <a:buNone/>
            </a:pPr>
            <a:endParaRPr lang="en-US" dirty="0"/>
          </a:p>
        </p:txBody>
      </p:sp>
    </p:spTree>
    <p:extLst>
      <p:ext uri="{BB962C8B-B14F-4D97-AF65-F5344CB8AC3E}">
        <p14:creationId xmlns:p14="http://schemas.microsoft.com/office/powerpoint/2010/main" val="3154928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104172" y="-115747"/>
            <a:ext cx="12627980" cy="708370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856249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itchFamily="34" charset="0"/>
              </a:rPr>
              <a:t>Process of Risk Management</a:t>
            </a:r>
          </a:p>
        </p:txBody>
      </p:sp>
      <p:sp>
        <p:nvSpPr>
          <p:cNvPr id="3" name="Content Placeholder 2"/>
          <p:cNvSpPr>
            <a:spLocks noGrp="1"/>
          </p:cNvSpPr>
          <p:nvPr>
            <p:ph idx="1"/>
          </p:nvPr>
        </p:nvSpPr>
        <p:spPr/>
        <p:txBody>
          <a:bodyPr>
            <a:normAutofit/>
          </a:bodyPr>
          <a:lstStyle/>
          <a:p>
            <a:r>
              <a:rPr lang="en-US" dirty="0"/>
              <a:t>Step 1 – Identify the risk(s)</a:t>
            </a:r>
          </a:p>
          <a:p>
            <a:r>
              <a:rPr lang="en-US" dirty="0"/>
              <a:t>Step 2 – Analyze the risk(s)</a:t>
            </a:r>
          </a:p>
          <a:p>
            <a:r>
              <a:rPr lang="en-US" dirty="0"/>
              <a:t>Step 3 – Deal with the risk(s)</a:t>
            </a:r>
          </a:p>
          <a:p>
            <a:r>
              <a:rPr lang="en-US" dirty="0"/>
              <a:t>Step 4 – Monitor the risk(s)</a:t>
            </a:r>
          </a:p>
          <a:p>
            <a:endParaRPr lang="en-US" dirty="0"/>
          </a:p>
        </p:txBody>
      </p:sp>
    </p:spTree>
    <p:extLst>
      <p:ext uri="{BB962C8B-B14F-4D97-AF65-F5344CB8AC3E}">
        <p14:creationId xmlns:p14="http://schemas.microsoft.com/office/powerpoint/2010/main" val="732970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itchFamily="34" charset="0"/>
              </a:rPr>
              <a:t>Better Risk Management</a:t>
            </a:r>
          </a:p>
        </p:txBody>
      </p:sp>
      <p:sp>
        <p:nvSpPr>
          <p:cNvPr id="3" name="Content Placeholder 2"/>
          <p:cNvSpPr>
            <a:spLocks noGrp="1"/>
          </p:cNvSpPr>
          <p:nvPr>
            <p:ph idx="1"/>
          </p:nvPr>
        </p:nvSpPr>
        <p:spPr/>
        <p:txBody>
          <a:bodyPr>
            <a:normAutofit/>
          </a:bodyPr>
          <a:lstStyle/>
          <a:p>
            <a:r>
              <a:rPr lang="en-US" dirty="0"/>
              <a:t>Have defined starting and ending time</a:t>
            </a:r>
          </a:p>
          <a:p>
            <a:r>
              <a:rPr lang="en-US" dirty="0"/>
              <a:t>Keep parents informed</a:t>
            </a:r>
          </a:p>
          <a:p>
            <a:r>
              <a:rPr lang="en-US" dirty="0"/>
              <a:t>Keep Records of the event</a:t>
            </a:r>
          </a:p>
          <a:p>
            <a:r>
              <a:rPr lang="en-US" dirty="0"/>
              <a:t>Keep in mind participant ages</a:t>
            </a:r>
          </a:p>
          <a:p>
            <a:r>
              <a:rPr lang="en-US" dirty="0"/>
              <a:t>Use release and consent form</a:t>
            </a:r>
          </a:p>
          <a:p>
            <a:r>
              <a:rPr lang="en-US" dirty="0"/>
              <a:t>Have proper supervision for each event</a:t>
            </a:r>
          </a:p>
          <a:p>
            <a:r>
              <a:rPr lang="en-US" dirty="0"/>
              <a:t>All attendees must be registered, including guests</a:t>
            </a:r>
          </a:p>
        </p:txBody>
      </p:sp>
    </p:spTree>
    <p:extLst>
      <p:ext uri="{BB962C8B-B14F-4D97-AF65-F5344CB8AC3E}">
        <p14:creationId xmlns:p14="http://schemas.microsoft.com/office/powerpoint/2010/main" val="859501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itchFamily="34" charset="0"/>
              </a:rPr>
              <a:t>Certificates of Insurance</a:t>
            </a:r>
          </a:p>
        </p:txBody>
      </p:sp>
      <p:sp>
        <p:nvSpPr>
          <p:cNvPr id="3" name="Content Placeholder 2"/>
          <p:cNvSpPr>
            <a:spLocks noGrp="1"/>
          </p:cNvSpPr>
          <p:nvPr>
            <p:ph idx="1"/>
          </p:nvPr>
        </p:nvSpPr>
        <p:spPr/>
        <p:txBody>
          <a:bodyPr>
            <a:normAutofit/>
          </a:bodyPr>
          <a:lstStyle/>
          <a:p>
            <a:r>
              <a:rPr lang="en-US" b="1" dirty="0"/>
              <a:t>Certificate Holders</a:t>
            </a:r>
            <a:r>
              <a:rPr lang="en-US" dirty="0"/>
              <a:t> are requesting proof of DeMolay’s liability insurance.  Many Chapter meeting locations may request this certificate.</a:t>
            </a:r>
          </a:p>
          <a:p>
            <a:pPr marL="114300" indent="0">
              <a:buNone/>
            </a:pPr>
            <a:r>
              <a:rPr lang="en-US" dirty="0"/>
              <a:t> </a:t>
            </a:r>
          </a:p>
          <a:p>
            <a:r>
              <a:rPr lang="en-US" b="1" dirty="0"/>
              <a:t>Named Additional Insured</a:t>
            </a:r>
            <a:r>
              <a:rPr lang="en-US" dirty="0"/>
              <a:t> are requests that the venue is requesting to be added as a party on DeMolay’s insurance.  This does not waive the venue from liability or responsibility of negligence but DeMolay’s insurance will be primary.  Many schools/colleges require this option.</a:t>
            </a:r>
          </a:p>
          <a:p>
            <a:endParaRPr lang="en-US" dirty="0"/>
          </a:p>
        </p:txBody>
      </p:sp>
    </p:spTree>
    <p:extLst>
      <p:ext uri="{BB962C8B-B14F-4D97-AF65-F5344CB8AC3E}">
        <p14:creationId xmlns:p14="http://schemas.microsoft.com/office/powerpoint/2010/main" val="1149642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DeMolay has reporting procedures for</a:t>
            </a:r>
          </a:p>
        </p:txBody>
      </p:sp>
      <p:sp>
        <p:nvSpPr>
          <p:cNvPr id="3" name="Content Placeholder 2"/>
          <p:cNvSpPr>
            <a:spLocks noGrp="1"/>
          </p:cNvSpPr>
          <p:nvPr>
            <p:ph idx="1"/>
          </p:nvPr>
        </p:nvSpPr>
        <p:spPr/>
        <p:txBody>
          <a:bodyPr/>
          <a:lstStyle/>
          <a:p>
            <a:r>
              <a:rPr lang="en-US" dirty="0"/>
              <a:t>Youth Protection</a:t>
            </a:r>
          </a:p>
          <a:p>
            <a:r>
              <a:rPr lang="en-US" dirty="0"/>
              <a:t>Accident/Injury </a:t>
            </a:r>
          </a:p>
          <a:p>
            <a:r>
              <a:rPr lang="en-US" dirty="0"/>
              <a:t>Facility Damage</a:t>
            </a:r>
          </a:p>
          <a:p>
            <a:r>
              <a:rPr lang="en-US" dirty="0"/>
              <a:t>Disciplinary Situations</a:t>
            </a:r>
          </a:p>
        </p:txBody>
      </p:sp>
    </p:spTree>
    <p:extLst>
      <p:ext uri="{BB962C8B-B14F-4D97-AF65-F5344CB8AC3E}">
        <p14:creationId xmlns:p14="http://schemas.microsoft.com/office/powerpoint/2010/main" val="2576591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for Accidents/Injury</a:t>
            </a:r>
          </a:p>
        </p:txBody>
      </p:sp>
      <p:sp>
        <p:nvSpPr>
          <p:cNvPr id="3" name="Content Placeholder 2"/>
          <p:cNvSpPr>
            <a:spLocks noGrp="1"/>
          </p:cNvSpPr>
          <p:nvPr>
            <p:ph idx="1"/>
          </p:nvPr>
        </p:nvSpPr>
        <p:spPr/>
        <p:txBody>
          <a:bodyPr/>
          <a:lstStyle/>
          <a:p>
            <a:r>
              <a:rPr lang="en-US" dirty="0"/>
              <a:t>Ensure the safety of all participants &amp; bystanders – secure the scene</a:t>
            </a:r>
          </a:p>
          <a:p>
            <a:r>
              <a:rPr lang="en-US" dirty="0"/>
              <a:t>Obtain any necessary medical care</a:t>
            </a:r>
          </a:p>
          <a:p>
            <a:r>
              <a:rPr lang="en-US" dirty="0"/>
              <a:t>Call your Executive Officer as soon as is practical</a:t>
            </a:r>
          </a:p>
          <a:p>
            <a:r>
              <a:rPr lang="en-US" dirty="0"/>
              <a:t>Comply with all directives from law enforcement</a:t>
            </a:r>
          </a:p>
          <a:p>
            <a:r>
              <a:rPr lang="en-US" dirty="0"/>
              <a:t>Complete the Accident/Injury Form within 24 hours</a:t>
            </a:r>
          </a:p>
          <a:p>
            <a:r>
              <a:rPr lang="en-US" dirty="0"/>
              <a:t>Refer all media or attorney inquiries to the Executive Director at 1-800-DeMolay. </a:t>
            </a:r>
            <a:r>
              <a:rPr lang="en-US" u="sng" dirty="0"/>
              <a:t>Only the Executive Director is authorized to speak to the media or attorneys in this type of situation.</a:t>
            </a:r>
            <a:endParaRPr lang="en-US" dirty="0"/>
          </a:p>
        </p:txBody>
      </p:sp>
    </p:spTree>
    <p:extLst>
      <p:ext uri="{BB962C8B-B14F-4D97-AF65-F5344CB8AC3E}">
        <p14:creationId xmlns:p14="http://schemas.microsoft.com/office/powerpoint/2010/main" val="3617538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for Facility Damage</a:t>
            </a:r>
          </a:p>
        </p:txBody>
      </p:sp>
      <p:sp>
        <p:nvSpPr>
          <p:cNvPr id="3" name="Content Placeholder 2"/>
          <p:cNvSpPr>
            <a:spLocks noGrp="1"/>
          </p:cNvSpPr>
          <p:nvPr>
            <p:ph idx="1"/>
          </p:nvPr>
        </p:nvSpPr>
        <p:spPr/>
        <p:txBody>
          <a:bodyPr/>
          <a:lstStyle/>
          <a:p>
            <a:r>
              <a:rPr lang="en-US" dirty="0"/>
              <a:t>Notify your Executive Officer immediately.</a:t>
            </a:r>
          </a:p>
          <a:p>
            <a:endParaRPr lang="en-US" dirty="0"/>
          </a:p>
          <a:p>
            <a:r>
              <a:rPr lang="en-US" dirty="0"/>
              <a:t>DeMolay requires that all facility damage estimated at over $100 be reported to the Executive Director. </a:t>
            </a:r>
          </a:p>
          <a:p>
            <a:endParaRPr lang="en-US" dirty="0"/>
          </a:p>
          <a:p>
            <a:r>
              <a:rPr lang="en-US" dirty="0"/>
              <a:t>Complete the Accident/Injury Report within 24 hours and obtain additional information as appropriate.</a:t>
            </a:r>
          </a:p>
        </p:txBody>
      </p:sp>
    </p:spTree>
    <p:extLst>
      <p:ext uri="{BB962C8B-B14F-4D97-AF65-F5344CB8AC3E}">
        <p14:creationId xmlns:p14="http://schemas.microsoft.com/office/powerpoint/2010/main" val="3184245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DeMolay Disciplinary Situations</a:t>
            </a:r>
          </a:p>
        </p:txBody>
      </p:sp>
      <p:sp>
        <p:nvSpPr>
          <p:cNvPr id="3" name="Content Placeholder 2"/>
          <p:cNvSpPr>
            <a:spLocks noGrp="1"/>
          </p:cNvSpPr>
          <p:nvPr>
            <p:ph idx="1"/>
          </p:nvPr>
        </p:nvSpPr>
        <p:spPr/>
        <p:txBody>
          <a:bodyPr/>
          <a:lstStyle/>
          <a:p>
            <a:r>
              <a:rPr lang="en-US" dirty="0"/>
              <a:t>Advisory Councils have authority to take administrative disciplinary actions against Active DeMolays with the approval of the Executive Officer (</a:t>
            </a:r>
            <a:r>
              <a:rPr lang="en-US" i="1" dirty="0"/>
              <a:t>RR314.2)</a:t>
            </a:r>
            <a:endParaRPr lang="en-US" dirty="0"/>
          </a:p>
          <a:p>
            <a:r>
              <a:rPr lang="en-US" dirty="0"/>
              <a:t>The Chairman must notify the Executive Officer prior to beginning any disciplinary action that would restrict or prohibit a DeMolay from participating in the program </a:t>
            </a:r>
            <a:r>
              <a:rPr lang="en-US" i="1" dirty="0"/>
              <a:t>(RR314.2d).</a:t>
            </a:r>
            <a:r>
              <a:rPr lang="en-US" dirty="0"/>
              <a:t> </a:t>
            </a:r>
          </a:p>
          <a:p>
            <a:r>
              <a:rPr lang="en-US" dirty="0"/>
              <a:t>DeMolay disciplinary hearings by the Advisory Council require that the Active DeMolay be physically served a copy of the charges and notice of the hearing at least 30 days before the date of the hearing (</a:t>
            </a:r>
            <a:r>
              <a:rPr lang="en-US" i="1" dirty="0"/>
              <a:t>RR314.12d</a:t>
            </a:r>
            <a:r>
              <a:rPr lang="en-US" dirty="0"/>
              <a:t>)</a:t>
            </a:r>
          </a:p>
        </p:txBody>
      </p:sp>
    </p:spTree>
    <p:extLst>
      <p:ext uri="{BB962C8B-B14F-4D97-AF65-F5344CB8AC3E}">
        <p14:creationId xmlns:p14="http://schemas.microsoft.com/office/powerpoint/2010/main" val="4117704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64B07-73FC-CF40-B670-2B6239645001}"/>
              </a:ext>
            </a:extLst>
          </p:cNvPr>
          <p:cNvSpPr>
            <a:spLocks noGrp="1"/>
          </p:cNvSpPr>
          <p:nvPr>
            <p:ph type="title"/>
          </p:nvPr>
        </p:nvSpPr>
        <p:spPr/>
        <p:txBody>
          <a:bodyPr/>
          <a:lstStyle/>
          <a:p>
            <a:r>
              <a:rPr lang="en-US" dirty="0"/>
              <a:t>DeMolay Disciplinary Situations (cont.)</a:t>
            </a:r>
          </a:p>
        </p:txBody>
      </p:sp>
      <p:sp>
        <p:nvSpPr>
          <p:cNvPr id="3" name="Content Placeholder 2">
            <a:extLst>
              <a:ext uri="{FF2B5EF4-FFF2-40B4-BE49-F238E27FC236}">
                <a16:creationId xmlns:a16="http://schemas.microsoft.com/office/drawing/2014/main" id="{90E4EDF7-03FB-7E49-98BB-EED3E7D433ED}"/>
              </a:ext>
            </a:extLst>
          </p:cNvPr>
          <p:cNvSpPr>
            <a:spLocks noGrp="1"/>
          </p:cNvSpPr>
          <p:nvPr>
            <p:ph idx="1"/>
          </p:nvPr>
        </p:nvSpPr>
        <p:spPr/>
        <p:txBody>
          <a:bodyPr/>
          <a:lstStyle/>
          <a:p>
            <a:r>
              <a:rPr lang="en-US" u="sng" dirty="0"/>
              <a:t>With the approval of the Executive Officer,</a:t>
            </a:r>
            <a:r>
              <a:rPr lang="en-US" dirty="0"/>
              <a:t> an Advisory Council may take such other disciplinary action as is necessary for the best interest of the Order. Such actions may include temporarily prohibiting a member from participating in or being present at activities of the Order or requiring a member to perform specific service acts. A record of any such disciplinary actions must be entered in the minutes of the Advisory Council meeting where approved </a:t>
            </a:r>
            <a:r>
              <a:rPr lang="en-US" u="sng" dirty="0"/>
              <a:t>and shall be reported in writing to the Executive Officer.</a:t>
            </a:r>
            <a:r>
              <a:rPr lang="en-US" dirty="0"/>
              <a:t> (</a:t>
            </a:r>
            <a:r>
              <a:rPr lang="en-US" i="1" dirty="0"/>
              <a:t>RR314.2f)</a:t>
            </a:r>
            <a:endParaRPr lang="en-US" dirty="0"/>
          </a:p>
          <a:p>
            <a:r>
              <a:rPr lang="en-US" dirty="0"/>
              <a:t>The Executive Officer may substitute himself for the Advisory Council in any disciplinary proceeding (</a:t>
            </a:r>
            <a:r>
              <a:rPr lang="en-US" i="1" dirty="0"/>
              <a:t>RR314.2g)</a:t>
            </a:r>
            <a:endParaRPr lang="en-US" dirty="0"/>
          </a:p>
        </p:txBody>
      </p:sp>
    </p:spTree>
    <p:extLst>
      <p:ext uri="{BB962C8B-B14F-4D97-AF65-F5344CB8AC3E}">
        <p14:creationId xmlns:p14="http://schemas.microsoft.com/office/powerpoint/2010/main" val="2779430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3481</TotalTime>
  <Words>1633</Words>
  <Application>Microsoft Office PowerPoint</Application>
  <PresentationFormat>Widescreen</PresentationFormat>
  <Paragraphs>97</Paragraphs>
  <Slides>19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Franklin Gothic Demi</vt:lpstr>
      <vt:lpstr>Office Theme</vt:lpstr>
      <vt:lpstr>PowerPoint Presentation</vt:lpstr>
      <vt:lpstr>Process of Risk Management</vt:lpstr>
      <vt:lpstr>Better Risk Management</vt:lpstr>
      <vt:lpstr>Certificates of Insurance</vt:lpstr>
      <vt:lpstr>DeMolay has reporting procedures for</vt:lpstr>
      <vt:lpstr>Reporting for Accidents/Injury</vt:lpstr>
      <vt:lpstr>Reporting for Facility Damage</vt:lpstr>
      <vt:lpstr>DeMolay Disciplinary Situations</vt:lpstr>
      <vt:lpstr>DeMolay Disciplinary Situations (cont.)</vt:lpstr>
      <vt:lpstr>Youth Protection</vt:lpstr>
      <vt:lpstr>Youth Protection</vt:lpstr>
      <vt:lpstr>PowerPoint Presentation</vt:lpstr>
      <vt:lpstr>PowerPoint Presentation</vt:lpstr>
      <vt:lpstr>Youth Protection Reporting</vt:lpstr>
      <vt:lpstr>DeMolay Reporting Process</vt:lpstr>
      <vt:lpstr>Seeking Medical Treatment</vt:lpstr>
      <vt:lpstr>Reporting to State/Local Authorities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Blaisdell, Matt</dc:creator>
  <cp:lastModifiedBy>Paul Peeler</cp:lastModifiedBy>
  <cp:revision>31</cp:revision>
  <dcterms:created xsi:type="dcterms:W3CDTF">2015-02-27T00:50:52Z</dcterms:created>
  <dcterms:modified xsi:type="dcterms:W3CDTF">2021-03-19T18:30:08Z</dcterms:modified>
</cp:coreProperties>
</file>